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7" r:id="rId2"/>
    <p:sldId id="392" r:id="rId3"/>
    <p:sldId id="423" r:id="rId4"/>
    <p:sldId id="583" r:id="rId5"/>
    <p:sldId id="537" r:id="rId6"/>
    <p:sldId id="538" r:id="rId7"/>
    <p:sldId id="539" r:id="rId8"/>
    <p:sldId id="631" r:id="rId9"/>
    <p:sldId id="596" r:id="rId10"/>
    <p:sldId id="584" r:id="rId11"/>
    <p:sldId id="618" r:id="rId12"/>
    <p:sldId id="540" r:id="rId13"/>
    <p:sldId id="622" r:id="rId14"/>
    <p:sldId id="585" r:id="rId15"/>
    <p:sldId id="541" r:id="rId16"/>
    <p:sldId id="542" r:id="rId17"/>
    <p:sldId id="543" r:id="rId18"/>
    <p:sldId id="624" r:id="rId19"/>
    <p:sldId id="625" r:id="rId20"/>
    <p:sldId id="626" r:id="rId21"/>
    <p:sldId id="614" r:id="rId22"/>
    <p:sldId id="547" r:id="rId23"/>
    <p:sldId id="586" r:id="rId24"/>
    <p:sldId id="610" r:id="rId25"/>
    <p:sldId id="627" r:id="rId26"/>
    <p:sldId id="628" r:id="rId27"/>
    <p:sldId id="587" r:id="rId28"/>
    <p:sldId id="591" r:id="rId29"/>
    <p:sldId id="592" r:id="rId30"/>
    <p:sldId id="612" r:id="rId31"/>
    <p:sldId id="595" r:id="rId32"/>
    <p:sldId id="594" r:id="rId33"/>
    <p:sldId id="548" r:id="rId34"/>
    <p:sldId id="549" r:id="rId35"/>
    <p:sldId id="551" r:id="rId36"/>
    <p:sldId id="552" r:id="rId37"/>
    <p:sldId id="598" r:id="rId38"/>
    <p:sldId id="599" r:id="rId39"/>
    <p:sldId id="600" r:id="rId40"/>
    <p:sldId id="601" r:id="rId41"/>
    <p:sldId id="602" r:id="rId42"/>
    <p:sldId id="603" r:id="rId43"/>
    <p:sldId id="605" r:id="rId44"/>
    <p:sldId id="606" r:id="rId45"/>
    <p:sldId id="607" r:id="rId46"/>
    <p:sldId id="553" r:id="rId47"/>
    <p:sldId id="619" r:id="rId48"/>
    <p:sldId id="577" r:id="rId49"/>
    <p:sldId id="620" r:id="rId50"/>
    <p:sldId id="579" r:id="rId51"/>
    <p:sldId id="580" r:id="rId52"/>
    <p:sldId id="581" r:id="rId53"/>
    <p:sldId id="621" r:id="rId54"/>
    <p:sldId id="555" r:id="rId55"/>
    <p:sldId id="609" r:id="rId56"/>
    <p:sldId id="623" r:id="rId57"/>
    <p:sldId id="613" r:id="rId58"/>
    <p:sldId id="615" r:id="rId59"/>
    <p:sldId id="608" r:id="rId60"/>
    <p:sldId id="556" r:id="rId61"/>
    <p:sldId id="616" r:id="rId62"/>
    <p:sldId id="563" r:id="rId63"/>
    <p:sldId id="629" r:id="rId64"/>
    <p:sldId id="570" r:id="rId65"/>
    <p:sldId id="630" r:id="rId66"/>
    <p:sldId id="648" r:id="rId67"/>
    <p:sldId id="632" r:id="rId68"/>
    <p:sldId id="633" r:id="rId69"/>
    <p:sldId id="634" r:id="rId70"/>
    <p:sldId id="635" r:id="rId71"/>
    <p:sldId id="636" r:id="rId72"/>
    <p:sldId id="637" r:id="rId73"/>
    <p:sldId id="638" r:id="rId74"/>
    <p:sldId id="639" r:id="rId75"/>
    <p:sldId id="640" r:id="rId76"/>
    <p:sldId id="641" r:id="rId77"/>
    <p:sldId id="642" r:id="rId78"/>
    <p:sldId id="643" r:id="rId79"/>
    <p:sldId id="644" r:id="rId80"/>
    <p:sldId id="645" r:id="rId81"/>
    <p:sldId id="646" r:id="rId82"/>
    <p:sldId id="647" r:id="rId83"/>
    <p:sldId id="525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9"/>
    <p:restoredTop sz="70839"/>
  </p:normalViewPr>
  <p:slideViewPr>
    <p:cSldViewPr snapToGrid="0" snapToObjects="1">
      <p:cViewPr>
        <p:scale>
          <a:sx n="110" d="100"/>
          <a:sy n="110" d="100"/>
        </p:scale>
        <p:origin x="1176" y="144"/>
      </p:cViewPr>
      <p:guideLst/>
    </p:cSldViewPr>
  </p:slideViewPr>
  <p:outlineViewPr>
    <p:cViewPr>
      <p:scale>
        <a:sx n="33" d="100"/>
        <a:sy n="33" d="100"/>
      </p:scale>
      <p:origin x="0" y="-254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6D3E9-CB9A-F344-AC12-747E77E05BD1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4D18-6766-AF4E-9861-D2D199E0D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8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92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648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607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72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20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005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470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241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48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2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65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927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31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6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893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327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565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917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26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421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91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96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21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44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40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0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532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720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2038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479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40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3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627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767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4771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3150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29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35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608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39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156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9903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526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0868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828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21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2562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43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1520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3707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39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8261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582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9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848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739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298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1826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2949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7714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728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6566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5466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7780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2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8367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965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112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58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638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10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225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87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50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202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86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383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732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298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9097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98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29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vst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0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gbuff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80504" y="3137687"/>
            <a:ext cx="4878397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974084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2606493" y="0"/>
            <a:ext cx="9602107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09256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1804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8380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64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861441"/>
            <a:ext cx="10327340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6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528734" y="2887664"/>
            <a:ext cx="114511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5400" dirty="0">
              <a:solidFill>
                <a:srgbClr val="DBA455"/>
              </a:solidFill>
              <a:latin typeface="Wingding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324432"/>
            <a:ext cx="10312996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5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987" y="1783601"/>
            <a:ext cx="482923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5" y="2622290"/>
            <a:ext cx="482924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1171" y="1783601"/>
            <a:ext cx="4884955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1171" y="2619063"/>
            <a:ext cx="4878500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96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70" y="559400"/>
            <a:ext cx="4774509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9750" y="562026"/>
            <a:ext cx="4774509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54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1031301" y="536673"/>
            <a:ext cx="10104435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4486019"/>
            <a:ext cx="10341685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4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PT-General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 descr="genbuffback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65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MV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-General11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484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0D180B-0554-7143-BE94-51A220C66786}" type="datetime1">
              <a:rPr lang="en-US"/>
              <a:pPr>
                <a:defRPr/>
              </a:pPr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08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1900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5384DF-3CC5-CF4E-9FE1-5084770CC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6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8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53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400" kern="1200">
          <a:solidFill>
            <a:srgbClr val="262626"/>
          </a:solidFill>
          <a:latin typeface="+mn-lt"/>
          <a:ea typeface="ＭＳ Ｐゴシック" charset="0"/>
          <a:cs typeface="ＭＳ Ｐゴシック" charset="0"/>
        </a:defRPr>
      </a:lvl1pPr>
      <a:lvl2pPr marL="4111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200" kern="1200">
          <a:solidFill>
            <a:srgbClr val="262626"/>
          </a:solidFill>
          <a:latin typeface="+mn-lt"/>
          <a:ea typeface="ＭＳ Ｐゴシック" charset="0"/>
          <a:cs typeface="+mn-cs"/>
        </a:defRPr>
      </a:lvl2pPr>
      <a:lvl3pPr marL="776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000" kern="1200">
          <a:solidFill>
            <a:srgbClr val="262626"/>
          </a:solidFill>
          <a:latin typeface="+mn-lt"/>
          <a:ea typeface="ＭＳ Ｐゴシック" charset="0"/>
          <a:cs typeface="+mn-cs"/>
        </a:defRPr>
      </a:lvl3pPr>
      <a:lvl4pPr marL="1187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kern="1200">
          <a:solidFill>
            <a:srgbClr val="262626"/>
          </a:solidFill>
          <a:latin typeface="+mn-lt"/>
          <a:ea typeface="ＭＳ Ｐゴシック" charset="0"/>
          <a:cs typeface="+mn-cs"/>
        </a:defRPr>
      </a:lvl4pPr>
      <a:lvl5pPr marL="150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1600" kern="1200">
          <a:solidFill>
            <a:srgbClr val="262626"/>
          </a:solidFill>
          <a:latin typeface="+mn-lt"/>
          <a:ea typeface="ＭＳ Ｐゴシック" charset="0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852307"/>
            <a:ext cx="6767694" cy="1258882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6 Week 1 – Hadoop </a:t>
            </a:r>
          </a:p>
        </p:txBody>
      </p:sp>
    </p:spTree>
    <p:extLst>
      <p:ext uri="{BB962C8B-B14F-4D97-AF65-F5344CB8AC3E}">
        <p14:creationId xmlns:p14="http://schemas.microsoft.com/office/powerpoint/2010/main" val="63015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E43BC-39F2-7943-8ECE-42720B438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9400"/>
            <a:ext cx="9791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4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00100" y="292174"/>
            <a:ext cx="100203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MapReduce, Hadoop and YARN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C44BF-D31F-D140-9495-1018E7967110}"/>
              </a:ext>
            </a:extLst>
          </p:cNvPr>
          <p:cNvSpPr txBox="1"/>
          <p:nvPr/>
        </p:nvSpPr>
        <p:spPr>
          <a:xfrm>
            <a:off x="274320" y="904240"/>
            <a:ext cx="11643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 Flavors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Hortonworks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Cloudera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MapR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ABF801-BBDE-9347-B48E-3F03CC86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914400"/>
            <a:ext cx="10147299" cy="4470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MapReduce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Developed by Dean and Ghemawat at Google in 2004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Programming style: map and reduce tasks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Automatically parallelized and executed on large clusters of commodity hardware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Allows programmers to analyze very large datasets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Underlying data model assumed: key-value pair</a:t>
            </a:r>
          </a:p>
          <a:p>
            <a:pPr lvl="1"/>
            <a:endParaRPr lang="en-US" alt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B463CFA-4514-324C-8023-CEBD1B8B575C}"/>
              </a:ext>
            </a:extLst>
          </p:cNvPr>
          <p:cNvSpPr txBox="1">
            <a:spLocks/>
          </p:cNvSpPr>
          <p:nvPr/>
        </p:nvSpPr>
        <p:spPr>
          <a:xfrm>
            <a:off x="800100" y="292174"/>
            <a:ext cx="10020300" cy="92525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MapReduce, Hadoop and YARN 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3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ABF801-BBDE-9347-B48E-3F03CC86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914400"/>
            <a:ext cx="10147299" cy="4470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Typical Big Data Problem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Iterate over a large number of records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Extract something of interest from each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Shuffle and sort intermediate results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Aggregate intermediate results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Generate final output </a:t>
            </a:r>
            <a:endParaRPr lang="en-US" alt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B463CFA-4514-324C-8023-CEBD1B8B575C}"/>
              </a:ext>
            </a:extLst>
          </p:cNvPr>
          <p:cNvSpPr txBox="1">
            <a:spLocks/>
          </p:cNvSpPr>
          <p:nvPr/>
        </p:nvSpPr>
        <p:spPr>
          <a:xfrm>
            <a:off x="800100" y="292174"/>
            <a:ext cx="10020300" cy="92525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MapReduce, Hadoop and YARN 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377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AB960-F525-FA4F-8AD8-AF05CC963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1" y="0"/>
            <a:ext cx="10744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2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MapReduce Programming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94E38F-6FF1-FD42-9111-31D31253E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63600"/>
            <a:ext cx="113045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Generic function that takes a key of type K1 and value of type V1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Returns a list of key-value pairs of type K2 and V2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Generic function that takes a key of type K2 and a list of values V2 and returns pairs of type (K3, V3)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Outputs from the map function must match the input type of the reduce function</a:t>
            </a:r>
          </a:p>
        </p:txBody>
      </p:sp>
    </p:spTree>
    <p:extLst>
      <p:ext uri="{BB962C8B-B14F-4D97-AF65-F5344CB8AC3E}">
        <p14:creationId xmlns:p14="http://schemas.microsoft.com/office/powerpoint/2010/main" val="237128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MapReduce Programming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A7F36-79D4-2042-8437-2F8CC9B1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1099066"/>
            <a:ext cx="9994900" cy="434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3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MapReduce Programming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A4524B-5628-5548-B830-443936BD5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27100"/>
            <a:ext cx="11469687" cy="45339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MapReduce example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Make a list of frequencies of words in a document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Pseudocode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85953-FC89-BB4C-BC40-62200829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260600"/>
            <a:ext cx="9715500" cy="32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87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MapReduce Programming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A4524B-5628-5548-B830-443936BD5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27100"/>
            <a:ext cx="11469687" cy="45339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Mapper Phase Execution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B3EB4-1879-494B-9D10-917343440BC3}"/>
              </a:ext>
            </a:extLst>
          </p:cNvPr>
          <p:cNvSpPr txBox="1"/>
          <p:nvPr/>
        </p:nvSpPr>
        <p:spPr>
          <a:xfrm>
            <a:off x="1406769" y="1463037"/>
            <a:ext cx="8285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course is a part of a data science program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408C5-A1E4-D54F-BF21-85FD825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72" y="2141003"/>
            <a:ext cx="3840480" cy="337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20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MapReduce Programming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A4524B-5628-5548-B830-443936BD5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27100"/>
            <a:ext cx="11469687" cy="45339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Shafel</a:t>
            </a:r>
            <a:r>
              <a:rPr lang="en-US" sz="2800" dirty="0"/>
              <a:t> Phase Execution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B3EB4-1879-494B-9D10-917343440BC3}"/>
              </a:ext>
            </a:extLst>
          </p:cNvPr>
          <p:cNvSpPr txBox="1"/>
          <p:nvPr/>
        </p:nvSpPr>
        <p:spPr>
          <a:xfrm>
            <a:off x="1406769" y="1448971"/>
            <a:ext cx="8285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course is part of data science program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6CEAA-26C9-5846-99AA-6FE328D5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059" y="1972191"/>
            <a:ext cx="3404382" cy="35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 Roadmap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762000" y="1082144"/>
            <a:ext cx="9521952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Discussion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MapReduce, Hadoop and YARN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Reduce Programming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 Distributed File System (HDFS)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 Ecosystem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Engines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on MapReduce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 in cloud computing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3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MapReduce Programming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A4524B-5628-5548-B830-443936BD5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27100"/>
            <a:ext cx="11469687" cy="45339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 Phase Execution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B3EB4-1879-494B-9D10-917343440BC3}"/>
              </a:ext>
            </a:extLst>
          </p:cNvPr>
          <p:cNvSpPr txBox="1"/>
          <p:nvPr/>
        </p:nvSpPr>
        <p:spPr>
          <a:xfrm>
            <a:off x="1406769" y="1448969"/>
            <a:ext cx="8285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course is part of data science program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B6959-D957-DF45-9912-9D3083343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772" y="1972189"/>
            <a:ext cx="3096235" cy="348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1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MapReduce Programming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A4524B-5628-5548-B830-443936BD5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27100"/>
            <a:ext cx="11469687" cy="45339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Hadoop is written in Java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Java MapReduce code is “native”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about non-Java?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Python, Shell, Perl,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STREAMING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Python, Shell, Perl, R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E0A73-9CF7-3742-9F71-4C1146BA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1099066"/>
            <a:ext cx="40259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18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MapReduce Programming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177518-C528-D64B-8021-75A5086B9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63600"/>
            <a:ext cx="11291887" cy="457200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Hadoop releases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1.x features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Continuation of the original code base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Additions include security, additional HDFS and MapReduce improvements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2.x features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YARN (Yet Another Resource Navigator)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A new MR runtime that runs on top of YARN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Improved HDFS that supports federation and increased availability</a:t>
            </a:r>
          </a:p>
        </p:txBody>
      </p:sp>
    </p:spTree>
    <p:extLst>
      <p:ext uri="{BB962C8B-B14F-4D97-AF65-F5344CB8AC3E}">
        <p14:creationId xmlns:p14="http://schemas.microsoft.com/office/powerpoint/2010/main" val="49298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MapReduce Programming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177518-C528-D64B-8021-75A5086B9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63600"/>
            <a:ext cx="11291887" cy="457200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Hadoop releases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3.x features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Erasure Code (EC) is one of the major features</a:t>
            </a:r>
          </a:p>
          <a:p>
            <a:pPr marL="164465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Changes the way HDFS stores data blocks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YARN schedule has been improved 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Application Timeline Service v2</a:t>
            </a:r>
          </a:p>
          <a:p>
            <a:pPr marL="164465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Supports multiple instances of readers and writers</a:t>
            </a:r>
          </a:p>
        </p:txBody>
      </p:sp>
    </p:spTree>
    <p:extLst>
      <p:ext uri="{BB962C8B-B14F-4D97-AF65-F5344CB8AC3E}">
        <p14:creationId xmlns:p14="http://schemas.microsoft.com/office/powerpoint/2010/main" val="261834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– Yet Another Resource Navigator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3A895A-4720-BC43-A1B8-2F535503F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27100"/>
            <a:ext cx="11317287" cy="457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YARN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Started in Yahoo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System that manages the resources of your computer cluster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Decides what gets to run tasks and when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Decides which resources are available for work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66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– Yet Another Resource Navigator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3A895A-4720-BC43-A1B8-2F535503F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27100"/>
            <a:ext cx="11317287" cy="457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YARN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Introduced in Hadoop 2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Separates the problem of managing resources on your cluster from MapReduce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Enabled development of MapReduce alternatives (Spark,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Tez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) built on top of YARN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532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– Yet Another Resource Navigator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9489E-E20B-B74C-96F5-5A932046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43" y="1217426"/>
            <a:ext cx="10525369" cy="37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4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ECB31-7806-AE49-B520-612993EB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9" y="0"/>
            <a:ext cx="11312129" cy="63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5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71600" y="292174"/>
            <a:ext cx="899160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Apache Hadoop Works – Resource Manager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3A37F-5165-2046-ACE9-4C1DDF02E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333" y="1117600"/>
            <a:ext cx="8629650" cy="43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71600" y="292174"/>
            <a:ext cx="899160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Apache Hadoop Works – Node Manager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89AC0-981E-024A-999E-1D75EA359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1" y="914400"/>
            <a:ext cx="92075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3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Discussion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C44BF-D31F-D140-9495-1018E7967110}"/>
              </a:ext>
            </a:extLst>
          </p:cNvPr>
          <p:cNvSpPr txBox="1"/>
          <p:nvPr/>
        </p:nvSpPr>
        <p:spPr>
          <a:xfrm>
            <a:off x="274320" y="993140"/>
            <a:ext cx="1164336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Phenomenal growth in data generation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Communications networks and satellite imagery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User-specific business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“Big data” refers to massive amounts of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Exceeds the typical reach of a DBMS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Big data 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53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71600" y="292174"/>
            <a:ext cx="899160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Apache Hadoop Works – Name Node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C69BE8-5BA6-B641-BD03-768737BCD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63600"/>
            <a:ext cx="11114087" cy="457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 err="1"/>
              <a:t>NameNode</a:t>
            </a:r>
            <a:r>
              <a:rPr lang="en-US" altLang="en-US" sz="2800" dirty="0"/>
              <a:t>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Maintains image of the file system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Serves as single point of coordination on HDFS data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Works as registry to maintain data blocks spread across the cluster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Serves as heartbeat mechanism for Data Nodes</a:t>
            </a:r>
          </a:p>
        </p:txBody>
      </p:sp>
    </p:spTree>
    <p:extLst>
      <p:ext uri="{BB962C8B-B14F-4D97-AF65-F5344CB8AC3E}">
        <p14:creationId xmlns:p14="http://schemas.microsoft.com/office/powerpoint/2010/main" val="3290284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71600" y="292174"/>
            <a:ext cx="899160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Apache Hadoop Works – Data Node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C69BE8-5BA6-B641-BD03-768737BCD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63600"/>
            <a:ext cx="11114087" cy="457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Data Node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Responsible for storing application data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Acts as a slave and is controlled by Name Node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Responsible for storing/retrieving data blocks when requested through Name Node. 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3728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71600" y="292174"/>
            <a:ext cx="8991601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Apache Hadoop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E9F83-7B36-0140-8010-082F0BD9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3557"/>
            <a:ext cx="9516794" cy="51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9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 Distributed File System (HDFS)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E5D90-CBB3-D249-9BE1-E176490F8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63600"/>
            <a:ext cx="11114087" cy="457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HDFS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File system component of Hadoop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Designed to run on a cluster of commodity hardware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Patterned after UNIX file system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Provides high-throughput access to large datasets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Stores metadata on </a:t>
            </a:r>
            <a:r>
              <a:rPr lang="en-US" altLang="en-US" sz="2800" dirty="0" err="1">
                <a:solidFill>
                  <a:schemeClr val="accent5">
                    <a:lumMod val="75000"/>
                  </a:schemeClr>
                </a:solidFill>
              </a:rPr>
              <a:t>NameNode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 server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Stores application data on </a:t>
            </a:r>
            <a:r>
              <a:rPr lang="en-US" altLang="en-US" sz="2800" dirty="0" err="1">
                <a:solidFill>
                  <a:schemeClr val="accent5">
                    <a:lumMod val="75000"/>
                  </a:schemeClr>
                </a:solidFill>
              </a:rPr>
              <a:t>DataNode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 servers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File content replicated on multiple </a:t>
            </a:r>
            <a:r>
              <a:rPr lang="en-US" altLang="en-US" sz="2800" dirty="0" err="1">
                <a:solidFill>
                  <a:srgbClr val="0070C0"/>
                </a:solidFill>
              </a:rPr>
              <a:t>DataNodes</a:t>
            </a:r>
            <a:endParaRPr lang="en-US" altLang="en-US" sz="2800" dirty="0">
              <a:solidFill>
                <a:srgbClr val="0070C0"/>
              </a:solidFill>
            </a:endParaRP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5174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 Distributed File System (HDFS)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5DE420-2DA7-E44D-B5E1-BB5F1C0E8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787400"/>
            <a:ext cx="11253787" cy="45720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HDFS design assumptions and goals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Hardware failure is the norm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Batch processing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Large datasets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Simple coherency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HDFS architecture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Master-slave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Decouples metadata from data operations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Replication provides reliability and high availability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Network traffic minimized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8633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use HDFS?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3A895A-4720-BC43-A1B8-2F535503F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27100"/>
            <a:ext cx="11317287" cy="457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Command-line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User Interface (</a:t>
            </a:r>
            <a:r>
              <a:rPr lang="en-US" altLang="en-US" sz="2800" dirty="0" err="1"/>
              <a:t>Ambari</a:t>
            </a:r>
            <a:r>
              <a:rPr lang="en-US" alt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HTTP/HDFS Proxies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interface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NFS Gateway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23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46F2D-4C63-AA4E-88BA-7C67C64F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5" y="555585"/>
            <a:ext cx="10210823" cy="48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9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Hadoop Ecosystem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688C02-2F6A-3D4F-AE98-F75FE442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76300"/>
            <a:ext cx="117617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Related projects with additional functionality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Pig and Hive 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Provides higher-level interface for working with Hadoop framework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Pig</a:t>
            </a:r>
            <a:r>
              <a:rPr lang="en-US" sz="2400" dirty="0">
                <a:solidFill>
                  <a:srgbClr val="0070C0"/>
                </a:solidFill>
              </a:rPr>
              <a:t> – platform for creating data processing programs that run on Hadoop (Pig Latin has SQL-similar syntax, can perform MapReduce jobs)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Hive – </a:t>
            </a:r>
            <a:r>
              <a:rPr lang="en-US" sz="2400" dirty="0">
                <a:solidFill>
                  <a:srgbClr val="0070C0"/>
                </a:solidFill>
              </a:rPr>
              <a:t>provides SQL-like language for working on data.</a:t>
            </a:r>
          </a:p>
        </p:txBody>
      </p:sp>
    </p:spTree>
    <p:extLst>
      <p:ext uri="{BB962C8B-B14F-4D97-AF65-F5344CB8AC3E}">
        <p14:creationId xmlns:p14="http://schemas.microsoft.com/office/powerpoint/2010/main" val="1493032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Hadoop Ecosystem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688C02-2F6A-3D4F-AE98-F75FE442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76300"/>
            <a:ext cx="117617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Apache </a:t>
            </a:r>
            <a:r>
              <a:rPr lang="en-US" sz="2800" dirty="0" err="1"/>
              <a:t>Ambari</a:t>
            </a:r>
            <a:endParaRPr lang="en-US" sz="2800" dirty="0"/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Web interface to view and control Hadoop cluster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Hortonworks solution (Cloudera Manager from Cloudera)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Provides a view of the cluster, lets us visualize it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Can execute Hive queries or import databases into Hive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Can execute Pig queries  </a:t>
            </a:r>
          </a:p>
        </p:txBody>
      </p:sp>
    </p:spTree>
    <p:extLst>
      <p:ext uri="{BB962C8B-B14F-4D97-AF65-F5344CB8AC3E}">
        <p14:creationId xmlns:p14="http://schemas.microsoft.com/office/powerpoint/2010/main" val="1021623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Hadoop Ecosystem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688C02-2F6A-3D4F-AE98-F75FE442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76300"/>
            <a:ext cx="117617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Mesos</a:t>
            </a:r>
            <a:endParaRPr lang="en-US" sz="2800" dirty="0"/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Alternative to YARN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Another resource negotiator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Originated from Twitter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Not part of  Hadoop</a:t>
            </a:r>
          </a:p>
        </p:txBody>
      </p:sp>
    </p:spTree>
    <p:extLst>
      <p:ext uri="{BB962C8B-B14F-4D97-AF65-F5344CB8AC3E}">
        <p14:creationId xmlns:p14="http://schemas.microsoft.com/office/powerpoint/2010/main" val="31084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Discussion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C44BF-D31F-D140-9495-1018E7967110}"/>
              </a:ext>
            </a:extLst>
          </p:cNvPr>
          <p:cNvSpPr txBox="1"/>
          <p:nvPr/>
        </p:nvSpPr>
        <p:spPr>
          <a:xfrm>
            <a:off x="274320" y="993140"/>
            <a:ext cx="116433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Types of analytics applications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and Predictive Analytics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Prescriptive Analytics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 Analytics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Cognitive Computing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135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Hadoop Ecosystem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688C02-2F6A-3D4F-AE98-F75FE442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76300"/>
            <a:ext cx="117617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Spark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One of the most popular technologies in Hadoop ecosystem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Sits on top of YARN or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Mesos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Can write Map Reduce queries in Python, Java or Scala programming language (preferred)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Can handle SQL queries, machine learning algorithms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Can handle streaming data in real time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45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Hadoop Ecosystem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688C02-2F6A-3D4F-AE98-F75FE442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76300"/>
            <a:ext cx="117617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TEZ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Similar to Spark, uses some of the same techniques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Based on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directed acyclic graphs (DAGs)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to process jobs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Eliminates unnecessary steps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Minimizes dependencies and runs tasks in parallel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Usually used together with Hive to accelerate it</a:t>
            </a:r>
          </a:p>
        </p:txBody>
      </p:sp>
    </p:spTree>
    <p:extLst>
      <p:ext uri="{BB962C8B-B14F-4D97-AF65-F5344CB8AC3E}">
        <p14:creationId xmlns:p14="http://schemas.microsoft.com/office/powerpoint/2010/main" val="1939797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Hadoop Ecosystem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688C02-2F6A-3D4F-AE98-F75FE442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76300"/>
            <a:ext cx="117617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Apache STORM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Process streaming data from sensors in real time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Works on individual events instead of micro-batches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Can update your machine learning models or transform data into a database in real time</a:t>
            </a:r>
          </a:p>
        </p:txBody>
      </p:sp>
    </p:spTree>
    <p:extLst>
      <p:ext uri="{BB962C8B-B14F-4D97-AF65-F5344CB8AC3E}">
        <p14:creationId xmlns:p14="http://schemas.microsoft.com/office/powerpoint/2010/main" val="3433243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Hadoop Ecosystem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688C02-2F6A-3D4F-AE98-F75FE442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76300"/>
            <a:ext cx="117617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Oozie</a:t>
            </a:r>
            <a:r>
              <a:rPr lang="en-US" sz="2800" dirty="0"/>
              <a:t>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Tool for running and scheduling periodic Hadoop jobs on the cluster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Can create workflow of different Pig, Map Reduce, Hive tasks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Tie them together into one large workflow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Workflows are specified via XML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Provides web interface to monitor the progress and status of workflows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08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Hadoop Ecosystem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688C02-2F6A-3D4F-AE98-F75FE442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76300"/>
            <a:ext cx="117617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Zookeeper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Serves as a coordinator, many other tools rely on it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Sits on the side of your system, keeps track of shared state across cluster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Ensures consistency of data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Delegates work of managing information to individual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35171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Hadoop Ecosystem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688C02-2F6A-3D4F-AE98-F75FE4428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76300"/>
            <a:ext cx="117617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Sqoop</a:t>
            </a:r>
            <a:r>
              <a:rPr lang="en-US" sz="2800" dirty="0"/>
              <a:t>/Flume/Kafka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Tools for getting data into Hadoop cluster from external sources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Sqoop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– connector between Hadoop database and RDBMS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Flume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– can transport web logs at large scale to the cluster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Kafka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– can collect data from a cluster of PCs, web servers and broadcast it into Hadoop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228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Hadoop Ecosystem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89A2F9-AFDB-C140-BDAC-C8E17892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63600"/>
            <a:ext cx="113807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HBase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NoSQL column-oriented database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Open-source implementation of </a:t>
            </a:r>
            <a:r>
              <a:rPr lang="en-US" altLang="en-US" sz="2800" dirty="0" err="1">
                <a:solidFill>
                  <a:schemeClr val="accent5">
                    <a:lumMod val="75000"/>
                  </a:schemeClr>
                </a:solidFill>
              </a:rPr>
              <a:t>BigTable</a:t>
            </a: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Uses Hadoop Distributed File System (HDFS) for data storage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Can also use Amazon’s Simple Storage System (S3)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Way to expose data to transactional platform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977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A9A65-F3DF-704E-8D15-777BF761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" y="126609"/>
            <a:ext cx="11317869" cy="533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14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Model and Versioning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A966CF-B883-E646-82BD-4F7595186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50900"/>
            <a:ext cx="11863387" cy="457200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organization concepts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Namespaces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Tables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Column families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Column qualifiers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Columns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Rows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Data 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is self-describing</a:t>
            </a:r>
          </a:p>
        </p:txBody>
      </p:sp>
    </p:spTree>
    <p:extLst>
      <p:ext uri="{BB962C8B-B14F-4D97-AF65-F5344CB8AC3E}">
        <p14:creationId xmlns:p14="http://schemas.microsoft.com/office/powerpoint/2010/main" val="1616795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Model and Versioning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A966CF-B883-E646-82BD-4F7595186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50900"/>
            <a:ext cx="11863387" cy="457200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Fast access to any given ROW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ROW is referenced by a unique KEY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ROW has some small number of COLUMN FAMILIES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COLUMN FAMILY may contain arbitrary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have very large number of COLUMNS in COLUMN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CELL can have many VERSIONS with given timestamps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6728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Big Data?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C44BF-D31F-D140-9495-1018E7967110}"/>
              </a:ext>
            </a:extLst>
          </p:cNvPr>
          <p:cNvSpPr txBox="1"/>
          <p:nvPr/>
        </p:nvSpPr>
        <p:spPr>
          <a:xfrm>
            <a:off x="274320" y="993140"/>
            <a:ext cx="116433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Big data ranges from terabytes (10</a:t>
            </a:r>
            <a:r>
              <a:rPr lang="en-US" alt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bytes) or petabytes (10</a:t>
            </a:r>
            <a:r>
              <a:rPr lang="en-US" alt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bytes) to 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exobytes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(10</a:t>
            </a:r>
            <a:r>
              <a:rPr lang="en-US" alt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bytes)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Refers to size of data managed by the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Velocity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 of data creation, ingestion, and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Variety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Refers to type of data source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Structured, unstructured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023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F36AB-8984-EE46-B951-B8D750C9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17099"/>
            <a:ext cx="9550400" cy="506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05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CRUD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E9BB3C-0AB4-C044-8F43-C39F1514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13" y="754800"/>
            <a:ext cx="11050587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Provides only low-level CRUD (create, read, update, delete)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Application programs implement more complex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Create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Creates a new table and specifies one or more column families associated with the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Put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Inserts new data or new versions of existing data items</a:t>
            </a:r>
          </a:p>
        </p:txBody>
      </p:sp>
    </p:spTree>
    <p:extLst>
      <p:ext uri="{BB962C8B-B14F-4D97-AF65-F5344CB8AC3E}">
        <p14:creationId xmlns:p14="http://schemas.microsoft.com/office/powerpoint/2010/main" val="3456934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CRUD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07BB7A-921F-C945-9CE4-9C6BFD2D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89000"/>
            <a:ext cx="8294687" cy="457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Retrieves data associated with a single row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Scan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Retrieves all the rows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92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Accessing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07BB7A-921F-C945-9CE4-9C6BFD2D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889000"/>
            <a:ext cx="8294687" cy="4572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Hbase</a:t>
            </a:r>
            <a:r>
              <a:rPr lang="en-US" sz="2800" dirty="0"/>
              <a:t> shell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Java API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Wrappers for Python, Scala,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etc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Spark, Hive, Pig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REST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Thrift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Avro Service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2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Data Storage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76C3FA-0F10-4941-A41D-7EACD89B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27100"/>
            <a:ext cx="116220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might be exposed to other systems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MySQL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MongoDB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Cassandra </a:t>
            </a:r>
          </a:p>
        </p:txBody>
      </p:sp>
    </p:spTree>
    <p:extLst>
      <p:ext uri="{BB962C8B-B14F-4D97-AF65-F5344CB8AC3E}">
        <p14:creationId xmlns:p14="http://schemas.microsoft.com/office/powerpoint/2010/main" val="1826844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Engines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76C3FA-0F10-4941-A41D-7EACD89B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533400"/>
            <a:ext cx="11622087" cy="50419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External tools to interactively enter SQL queries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Apache Drill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Write SQL to diverse data stores (S3, HDFS, NoSQL) and unify them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Hue (Hadoop User Experience)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Equivalent to </a:t>
            </a:r>
            <a:r>
              <a:rPr lang="en-US" altLang="en-US" sz="2400" dirty="0" err="1">
                <a:solidFill>
                  <a:srgbClr val="0070C0"/>
                </a:solidFill>
              </a:rPr>
              <a:t>Ambari</a:t>
            </a:r>
            <a:r>
              <a:rPr lang="en-US" altLang="en-US" sz="2400" dirty="0">
                <a:solidFill>
                  <a:srgbClr val="0070C0"/>
                </a:solidFill>
              </a:rPr>
              <a:t> on Hortonworks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Apache Phoenix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Similar to Drill, guarantees RDBMS behavior on NoSQL database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Presto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Can talk to Cassandra, optimized for OLTP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Apache </a:t>
            </a:r>
            <a:r>
              <a:rPr lang="en-US" altLang="en-US" sz="2400" dirty="0" err="1">
                <a:solidFill>
                  <a:schemeClr val="accent5">
                    <a:lumMod val="75000"/>
                  </a:schemeClr>
                </a:solidFill>
              </a:rPr>
              <a:t>Zepplin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Web interface for a notebook type UI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1233488" lvl="2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71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MapReduce: Additional 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76C3FA-0F10-4941-A41D-7EACD89B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533400"/>
            <a:ext cx="11622087" cy="50419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MapReduce “Runtime”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Handles scheduling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Handles “data distribution”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Handles synchronization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Handles errors and faults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1233488" lvl="2" indent="-4572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1233488" lvl="2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17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2B0D1-4DEF-A545-8146-72917BA81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4" y="140677"/>
            <a:ext cx="11258297" cy="52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19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MapReduce: Additional 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A2E2CE-B4EE-0048-830C-159C948C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787400"/>
            <a:ext cx="117998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MapReduce runtime environment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JobTracker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Master process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Responsible for managing the life cycle of Jobs and scheduling Tasks on the cluster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TaskTracker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Slave process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Runs on all Worker nodes of the cluster</a:t>
            </a:r>
          </a:p>
        </p:txBody>
      </p:sp>
    </p:spTree>
    <p:extLst>
      <p:ext uri="{BB962C8B-B14F-4D97-AF65-F5344CB8AC3E}">
        <p14:creationId xmlns:p14="http://schemas.microsoft.com/office/powerpoint/2010/main" val="3035569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MapReduce: Additional 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76C3FA-0F10-4941-A41D-7EACD89B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27100"/>
            <a:ext cx="116220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Overall flow of a MapReduce job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Job submission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Job initialization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Task assignment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Task execution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Job completion</a:t>
            </a: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6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Big Data? (cont’d)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C44BF-D31F-D140-9495-1018E7967110}"/>
              </a:ext>
            </a:extLst>
          </p:cNvPr>
          <p:cNvSpPr txBox="1"/>
          <p:nvPr/>
        </p:nvSpPr>
        <p:spPr>
          <a:xfrm>
            <a:off x="274320" y="1386840"/>
            <a:ext cx="116433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Veracity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Credibility of the source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Suitability of data for the target audience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Evaluated through quality testing or credibility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0610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MapReduce: Additional 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981CD7-2A82-DF4F-BC70-8CE25EF66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64" y="914400"/>
            <a:ext cx="11507787" cy="457200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Fault tolerance in MapReduce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Task failure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Runtime exception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Java virtual machine crash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No timely updates from the task process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TaskTracker failure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Crash or disconnection from JobTracker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Failed Tasks are rescheduled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 err="1">
                <a:solidFill>
                  <a:schemeClr val="accent5">
                    <a:lumMod val="75000"/>
                  </a:schemeClr>
                </a:solidFill>
              </a:rPr>
              <a:t>JobTracker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 failure</a:t>
            </a:r>
          </a:p>
        </p:txBody>
      </p:sp>
    </p:spTree>
    <p:extLst>
      <p:ext uri="{BB962C8B-B14F-4D97-AF65-F5344CB8AC3E}">
        <p14:creationId xmlns:p14="http://schemas.microsoft.com/office/powerpoint/2010/main" val="538483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MapReduce: Additional 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A2E2CE-B4EE-0048-830C-159C948C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787400"/>
            <a:ext cx="117998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MapReduce Handling Failure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Application master monitors worker tasks for errors or hanging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Restarts as needed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Application master down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YARN will try to restart it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Whole node goes down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Resource manager will try to restart it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Resource Manager goes down (BAD!)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Can setup HA (High Availability) using Zookeeper to have a standby node 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13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09600" y="292174"/>
            <a:ext cx="102108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of the Hadoop/MapReduce Technology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16F630-4D9D-D84F-BCD0-EAB65D782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01700"/>
            <a:ext cx="118379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Disk seek rate a limiting factor when dealing with very large data sets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Limited by disk mechanical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Transfer speed is an electronic feature and increasing steadily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MapReduce processes large datasets in parallel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MapReduce handles semistructured data and key-value datasets more easily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Linear scalability</a:t>
            </a:r>
          </a:p>
        </p:txBody>
      </p:sp>
    </p:spTree>
    <p:extLst>
      <p:ext uri="{BB962C8B-B14F-4D97-AF65-F5344CB8AC3E}">
        <p14:creationId xmlns:p14="http://schemas.microsoft.com/office/powerpoint/2010/main" val="16881380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09600" y="292174"/>
            <a:ext cx="102108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of Big Data Technology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16F630-4D9D-D84F-BCD0-EAB65D782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01700"/>
            <a:ext cx="118379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Heterogeneity of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Privacy and Confidentiality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Need for visualization and better human interfaces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Inconsistent and incomplete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8609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09600" y="292174"/>
            <a:ext cx="102108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 in Cloud Computing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E0D428-B9CF-A940-AAC0-5340F106F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data somewhat dependent on cloud technology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Cloud model offers flexibility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Scaling out and scaling up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Distributed software and interchangeable resources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Unpredictable computing needs not uncommon in big data projects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High availability and durability</a:t>
            </a:r>
          </a:p>
        </p:txBody>
      </p:sp>
    </p:spTree>
    <p:extLst>
      <p:ext uri="{BB962C8B-B14F-4D97-AF65-F5344CB8AC3E}">
        <p14:creationId xmlns:p14="http://schemas.microsoft.com/office/powerpoint/2010/main" val="2107736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09600" y="292174"/>
            <a:ext cx="102108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 in Cloud Computing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E0D428-B9CF-A940-AAC0-5340F106F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Amazon EMR (Elastic Map Reduce)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Provides managed Hadoop platform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Easy to use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Pay hourly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Elastic (add/remove capacity)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Less monitoring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Secure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Flexible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Can use other popular frameworks (Spark) </a:t>
            </a:r>
          </a:p>
          <a:p>
            <a:pPr lvl="1"/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33420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09600" y="292174"/>
            <a:ext cx="102108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 in Cloud Computing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E0D428-B9CF-A940-AAC0-5340F106F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Amazon EMR Use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Web log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Clickstream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Product recommendation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Scientific simulations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Data transformations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ETL (extract, transform, load)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Move data between </a:t>
            </a:r>
            <a:r>
              <a:rPr lang="en-US" altLang="en-US" sz="2800" dirty="0" err="1">
                <a:solidFill>
                  <a:srgbClr val="0070C0"/>
                </a:solidFill>
              </a:rPr>
              <a:t>DynamoDB</a:t>
            </a:r>
            <a:r>
              <a:rPr lang="en-US" altLang="en-US" sz="2800" dirty="0">
                <a:solidFill>
                  <a:srgbClr val="0070C0"/>
                </a:solidFill>
              </a:rPr>
              <a:t>, Redshift, S3, </a:t>
            </a:r>
            <a:r>
              <a:rPr lang="en-US" altLang="en-US" sz="2800" dirty="0" err="1">
                <a:solidFill>
                  <a:srgbClr val="0070C0"/>
                </a:solidFill>
              </a:rPr>
              <a:t>etc</a:t>
            </a:r>
            <a:endParaRPr lang="en-US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9350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– Part I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Launch EC2 instance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Amazon Machine Image (AMI) 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Set of predefined software configuration and applications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Instance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 = virtual machine launched on AWS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Can chose network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Availability zone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IAM role</a:t>
            </a:r>
            <a:endParaRPr lang="en-US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708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EC2 has several predefined capacity packages that you can chose to launch an instance with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Instance types are defined and categorized based on: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CPU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Memory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Storage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Network Capacity</a:t>
            </a:r>
          </a:p>
        </p:txBody>
      </p:sp>
    </p:spTree>
    <p:extLst>
      <p:ext uri="{BB962C8B-B14F-4D97-AF65-F5344CB8AC3E}">
        <p14:creationId xmlns:p14="http://schemas.microsoft.com/office/powerpoint/2010/main" val="3086603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instance type includes multiple instance sizes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Three main ones:	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General Purpose: M3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Memory optimized: R3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Compute Optimized: C3</a:t>
            </a:r>
          </a:p>
        </p:txBody>
      </p:sp>
    </p:spTree>
    <p:extLst>
      <p:ext uri="{BB962C8B-B14F-4D97-AF65-F5344CB8AC3E}">
        <p14:creationId xmlns:p14="http://schemas.microsoft.com/office/powerpoint/2010/main" val="429279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549400" y="292174"/>
            <a:ext cx="9410699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MapReduce, Hadoop and YARN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C44BF-D31F-D140-9495-1018E7967110}"/>
              </a:ext>
            </a:extLst>
          </p:cNvPr>
          <p:cNvSpPr txBox="1"/>
          <p:nvPr/>
        </p:nvSpPr>
        <p:spPr>
          <a:xfrm>
            <a:off x="274320" y="1386840"/>
            <a:ext cx="116433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open source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platform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storage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processing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large data sets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computer clusters built from commodity hardware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671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M3 Instance types: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1BD68D-2528-804D-B7DD-730D6B28F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139950"/>
            <a:ext cx="10617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760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R3 Instance types: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211FB-76A4-E14A-836A-E45F06C4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892300"/>
            <a:ext cx="10541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25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C3 Instance types: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E213F6-5CD9-0347-B0B5-20ECCA9D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1860550"/>
            <a:ext cx="10528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52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– Part II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25194-F80B-0548-9071-CEECAB56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637" y="799122"/>
            <a:ext cx="5502520" cy="45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03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– Part II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54A82C-631C-5C41-922F-4F5C7B0E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27" y="510960"/>
            <a:ext cx="7647561" cy="500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59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– Part II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65D125-5AA4-9B44-8008-A8016D89DBD3}"/>
              </a:ext>
            </a:extLst>
          </p:cNvPr>
          <p:cNvSpPr txBox="1">
            <a:spLocks/>
          </p:cNvSpPr>
          <p:nvPr/>
        </p:nvSpPr>
        <p:spPr>
          <a:xfrm>
            <a:off x="392113" y="782710"/>
            <a:ext cx="11533187" cy="4572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595959"/>
                </a:solidFill>
                <a:latin typeface="Arial"/>
                <a:ea typeface="ＭＳ Ｐゴシック" charset="0"/>
                <a:cs typeface="Arial"/>
              </a:defRPr>
            </a:lvl1pPr>
            <a:lvl2pPr marL="411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2pPr>
            <a:lvl3pPr marL="776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3pPr>
            <a:lvl4pPr marL="1187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4pPr>
            <a:lvl5pPr marL="150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Amazon EMR provides three different roles for the nodes 	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Master node 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Controls and manages cluster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Core nodes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Execute MapReduce tasks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Task nodes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Used for only MapReduce task execution and are optional</a:t>
            </a:r>
          </a:p>
        </p:txBody>
      </p:sp>
    </p:spTree>
    <p:extLst>
      <p:ext uri="{BB962C8B-B14F-4D97-AF65-F5344CB8AC3E}">
        <p14:creationId xmlns:p14="http://schemas.microsoft.com/office/powerpoint/2010/main" val="2026103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– Part II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65D125-5AA4-9B44-8008-A8016D89DBD3}"/>
              </a:ext>
            </a:extLst>
          </p:cNvPr>
          <p:cNvSpPr txBox="1">
            <a:spLocks/>
          </p:cNvSpPr>
          <p:nvPr/>
        </p:nvSpPr>
        <p:spPr>
          <a:xfrm>
            <a:off x="392113" y="782710"/>
            <a:ext cx="11533187" cy="4572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595959"/>
                </a:solidFill>
                <a:latin typeface="Arial"/>
                <a:ea typeface="ＭＳ Ｐゴシック" charset="0"/>
                <a:cs typeface="Arial"/>
              </a:defRPr>
            </a:lvl1pPr>
            <a:lvl2pPr marL="411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2pPr>
            <a:lvl3pPr marL="776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3pPr>
            <a:lvl4pPr marL="1187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4pPr>
            <a:lvl5pPr marL="150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EMR Job Flow and Steps	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User-defined action for executing a set of related Job Steps using EMR cluster 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Job Flow consists of one or more steps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Job steps (unit of work, applies one of these types)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Custom JAR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Streaming program</a:t>
            </a:r>
          </a:p>
          <a:p>
            <a:pPr marL="1233488" lvl="2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</a:rPr>
              <a:t>Hive or Pig program</a:t>
            </a:r>
          </a:p>
        </p:txBody>
      </p:sp>
    </p:spTree>
    <p:extLst>
      <p:ext uri="{BB962C8B-B14F-4D97-AF65-F5344CB8AC3E}">
        <p14:creationId xmlns:p14="http://schemas.microsoft.com/office/powerpoint/2010/main" val="8733792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– Part II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65D125-5AA4-9B44-8008-A8016D89DBD3}"/>
              </a:ext>
            </a:extLst>
          </p:cNvPr>
          <p:cNvSpPr txBox="1">
            <a:spLocks/>
          </p:cNvSpPr>
          <p:nvPr/>
        </p:nvSpPr>
        <p:spPr>
          <a:xfrm>
            <a:off x="392113" y="782710"/>
            <a:ext cx="11533187" cy="4572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595959"/>
                </a:solidFill>
                <a:latin typeface="Arial"/>
                <a:ea typeface="ＭＳ Ｐゴシック" charset="0"/>
                <a:cs typeface="Arial"/>
              </a:defRPr>
            </a:lvl1pPr>
            <a:lvl2pPr marL="411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2pPr>
            <a:lvl3pPr marL="776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3pPr>
            <a:lvl4pPr marL="1187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4pPr>
            <a:lvl5pPr marL="150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Let’s say we want to perform web access log processing	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Job Step 1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: Provides access and cleans the input logs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Job Step 2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: Analyzes logs after cleaning by URL, HTTP status code and IP address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Job Step 3</a:t>
            </a: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: Creates summary reports based on URL’s, HTTP status codes, or IP addresses. </a:t>
            </a:r>
            <a:endParaRPr lang="en-US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5748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– Part II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65D125-5AA4-9B44-8008-A8016D89DBD3}"/>
              </a:ext>
            </a:extLst>
          </p:cNvPr>
          <p:cNvSpPr txBox="1">
            <a:spLocks/>
          </p:cNvSpPr>
          <p:nvPr/>
        </p:nvSpPr>
        <p:spPr>
          <a:xfrm>
            <a:off x="392113" y="782710"/>
            <a:ext cx="11533187" cy="4572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595959"/>
                </a:solidFill>
                <a:latin typeface="Arial"/>
                <a:ea typeface="ＭＳ Ｐゴシック" charset="0"/>
                <a:cs typeface="Arial"/>
              </a:defRPr>
            </a:lvl1pPr>
            <a:lvl2pPr marL="411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2pPr>
            <a:lvl3pPr marL="776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3pPr>
            <a:lvl4pPr marL="1187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4pPr>
            <a:lvl5pPr marL="150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 any given point of time in a lifecycle of Job Step	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RUNNING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COMPLETED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PENDING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FAILED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CANCELED</a:t>
            </a:r>
          </a:p>
        </p:txBody>
      </p:sp>
    </p:spTree>
    <p:extLst>
      <p:ext uri="{BB962C8B-B14F-4D97-AF65-F5344CB8AC3E}">
        <p14:creationId xmlns:p14="http://schemas.microsoft.com/office/powerpoint/2010/main" val="1680747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– Part II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65D125-5AA4-9B44-8008-A8016D89DBD3}"/>
              </a:ext>
            </a:extLst>
          </p:cNvPr>
          <p:cNvSpPr txBox="1">
            <a:spLocks/>
          </p:cNvSpPr>
          <p:nvPr/>
        </p:nvSpPr>
        <p:spPr>
          <a:xfrm>
            <a:off x="392113" y="782710"/>
            <a:ext cx="11533187" cy="4572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595959"/>
                </a:solidFill>
                <a:latin typeface="Arial"/>
                <a:ea typeface="ＭＳ Ｐゴシック" charset="0"/>
                <a:cs typeface="Arial"/>
              </a:defRPr>
            </a:lvl1pPr>
            <a:lvl2pPr marL="411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2pPr>
            <a:lvl3pPr marL="776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3pPr>
            <a:lvl4pPr marL="1187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4pPr>
            <a:lvl5pPr marL="150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EMR provides three choices:	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Continue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Cancel and wait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Terminate cluster</a:t>
            </a:r>
          </a:p>
        </p:txBody>
      </p:sp>
    </p:spTree>
    <p:extLst>
      <p:ext uri="{BB962C8B-B14F-4D97-AF65-F5344CB8AC3E}">
        <p14:creationId xmlns:p14="http://schemas.microsoft.com/office/powerpoint/2010/main" val="217812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549400" y="292174"/>
            <a:ext cx="9410699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MapReduce, Hadoop and YARN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C44BF-D31F-D140-9495-1018E7967110}"/>
              </a:ext>
            </a:extLst>
          </p:cNvPr>
          <p:cNvSpPr txBox="1"/>
          <p:nvPr/>
        </p:nvSpPr>
        <p:spPr>
          <a:xfrm>
            <a:off x="274320" y="1386840"/>
            <a:ext cx="11643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Hadoop?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 seek times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failure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times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9654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– Part II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65D125-5AA4-9B44-8008-A8016D89DBD3}"/>
              </a:ext>
            </a:extLst>
          </p:cNvPr>
          <p:cNvSpPr txBox="1">
            <a:spLocks/>
          </p:cNvSpPr>
          <p:nvPr/>
        </p:nvSpPr>
        <p:spPr>
          <a:xfrm>
            <a:off x="392113" y="782710"/>
            <a:ext cx="11533187" cy="4572000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595959"/>
                </a:solidFill>
                <a:latin typeface="Arial"/>
                <a:ea typeface="ＭＳ Ｐゴシック" charset="0"/>
                <a:cs typeface="Arial"/>
              </a:defRPr>
            </a:lvl1pPr>
            <a:lvl2pPr marL="411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2pPr>
            <a:lvl3pPr marL="776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3pPr>
            <a:lvl4pPr marL="1187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4pPr>
            <a:lvl5pPr marL="150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EMR cluster may have these states:	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STARTING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BOOTSTRAPPING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RUNNING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WAITING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SHUTTING_DOWN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TERMINATED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COMPLETED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accent5">
                    <a:lumMod val="75000"/>
                  </a:schemeClr>
                </a:solidFill>
              </a:rPr>
              <a:t>FAILED</a:t>
            </a:r>
          </a:p>
        </p:txBody>
      </p:sp>
    </p:spTree>
    <p:extLst>
      <p:ext uri="{BB962C8B-B14F-4D97-AF65-F5344CB8AC3E}">
        <p14:creationId xmlns:p14="http://schemas.microsoft.com/office/powerpoint/2010/main" val="801089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– Part II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8A825-D2D9-C049-AE81-CD8B4C1F3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642033"/>
            <a:ext cx="104013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0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1 – Part II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2112C-85DC-4144-AA00-1822A44F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3" y="939800"/>
            <a:ext cx="11533187" cy="45720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pPr marL="868363" lvl="1" indent="-457200"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65D125-5AA4-9B44-8008-A8016D89DBD3}"/>
              </a:ext>
            </a:extLst>
          </p:cNvPr>
          <p:cNvSpPr txBox="1">
            <a:spLocks/>
          </p:cNvSpPr>
          <p:nvPr/>
        </p:nvSpPr>
        <p:spPr>
          <a:xfrm>
            <a:off x="392113" y="782710"/>
            <a:ext cx="11533187" cy="4572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595959"/>
                </a:solidFill>
                <a:latin typeface="Arial"/>
                <a:ea typeface="ＭＳ Ｐゴシック" charset="0"/>
                <a:cs typeface="Arial"/>
              </a:defRPr>
            </a:lvl1pPr>
            <a:lvl2pPr marL="411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2pPr>
            <a:lvl3pPr marL="776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3pPr>
            <a:lvl4pPr marL="1187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4pPr>
            <a:lvl5pPr marL="15081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Hadoop file system on EMR:	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EMR supports using AWS S3 or HDFS as filesystems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Can use S3 for input data to jobs and output data of the EMR cluster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If using S3 to store the input data, can run multiple clusters that perform different jobs on the same dataset</a:t>
            </a:r>
          </a:p>
          <a:p>
            <a:pPr marL="868363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</a:rPr>
              <a:t>Can load input data to jobs from S3 into HDFS for job execution</a:t>
            </a:r>
          </a:p>
        </p:txBody>
      </p:sp>
    </p:spTree>
    <p:extLst>
      <p:ext uri="{BB962C8B-B14F-4D97-AF65-F5344CB8AC3E}">
        <p14:creationId xmlns:p14="http://schemas.microsoft.com/office/powerpoint/2010/main" val="42801542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0D355-EB00-A34E-84BA-80661C56F4E7}"/>
              </a:ext>
            </a:extLst>
          </p:cNvPr>
          <p:cNvSpPr txBox="1"/>
          <p:nvPr/>
        </p:nvSpPr>
        <p:spPr>
          <a:xfrm>
            <a:off x="673100" y="914400"/>
            <a:ext cx="111215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“Fundamentals of Database Systems”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“Ultimate Hands-on Hadoop”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“Learning Big Data with Amazon Elastic MapReduce”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“Hadoop ecosystem and their components – a complete tutorial”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83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00100" y="292174"/>
            <a:ext cx="100203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MapReduce, Hadoop and YARN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C44BF-D31F-D140-9495-1018E7967110}"/>
              </a:ext>
            </a:extLst>
          </p:cNvPr>
          <p:cNvSpPr txBox="1"/>
          <p:nvPr/>
        </p:nvSpPr>
        <p:spPr>
          <a:xfrm>
            <a:off x="274320" y="904240"/>
            <a:ext cx="1164336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Core components of Hadoop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MapReduce programming paradigm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 Distributed File System (HDFS)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 Hadoop YARN (Yet Another Resource Negotiator)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Hadoop originated from quest for open source search engine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published GFS and MapReduce papers in 2003-2004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by Cutting and </a:t>
            </a:r>
            <a:r>
              <a:rPr lang="en-US" alt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Carafella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2004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Cutting joined Yahoo in 2006 (</a:t>
            </a:r>
            <a:r>
              <a:rPr lang="en-US" alt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Nutch</a:t>
            </a: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Yahoo spun off Hadoop-centered company in 2011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Tremendous growth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27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W_Photography_Campus_0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57231</TotalTime>
  <Words>2312</Words>
  <Application>Microsoft Macintosh PowerPoint</Application>
  <PresentationFormat>Widescreen</PresentationFormat>
  <Paragraphs>554</Paragraphs>
  <Slides>83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MS PGothic</vt:lpstr>
      <vt:lpstr>Arial</vt:lpstr>
      <vt:lpstr>Book Antiqua</vt:lpstr>
      <vt:lpstr>Calibri</vt:lpstr>
      <vt:lpstr>Wingdings</vt:lpstr>
      <vt:lpstr>GW_Photography_Campus_0</vt:lpstr>
      <vt:lpstr>Module 6 Week 1 – Hadoop </vt:lpstr>
      <vt:lpstr>Hadoop Roadmap  </vt:lpstr>
      <vt:lpstr>Big Data Discussion</vt:lpstr>
      <vt:lpstr>Big Data Discussion</vt:lpstr>
      <vt:lpstr>What is Big Data?</vt:lpstr>
      <vt:lpstr>What is Big Data? (cont’d)</vt:lpstr>
      <vt:lpstr>Introduction to MapReduce, Hadoop and YARN </vt:lpstr>
      <vt:lpstr>Introduction to MapReduce, Hadoop and YARN </vt:lpstr>
      <vt:lpstr>Introduction to MapReduce, Hadoop and YARN </vt:lpstr>
      <vt:lpstr>PowerPoint Presentation</vt:lpstr>
      <vt:lpstr>Introduction to MapReduce, Hadoop and YARN </vt:lpstr>
      <vt:lpstr>PowerPoint Presentation</vt:lpstr>
      <vt:lpstr>PowerPoint Presentation</vt:lpstr>
      <vt:lpstr>PowerPoint Presentation</vt:lpstr>
      <vt:lpstr>The MapReduce Programming Model</vt:lpstr>
      <vt:lpstr>The MapReduce Programming Model</vt:lpstr>
      <vt:lpstr>The MapReduce Programming Model</vt:lpstr>
      <vt:lpstr>The MapReduce Programming Model</vt:lpstr>
      <vt:lpstr>The MapReduce Programming Model</vt:lpstr>
      <vt:lpstr>The MapReduce Programming Model</vt:lpstr>
      <vt:lpstr>The MapReduce Programming Model</vt:lpstr>
      <vt:lpstr>The MapReduce Programming Model</vt:lpstr>
      <vt:lpstr>The MapReduce Programming Model</vt:lpstr>
      <vt:lpstr>YARN – Yet Another Resource Navigator </vt:lpstr>
      <vt:lpstr>YARN – Yet Another Resource Navigator </vt:lpstr>
      <vt:lpstr>YARN – Yet Another Resource Navigator </vt:lpstr>
      <vt:lpstr>PowerPoint Presentation</vt:lpstr>
      <vt:lpstr>How Apache Hadoop Works – Resource Manager </vt:lpstr>
      <vt:lpstr>How Apache Hadoop Works – Node Manager </vt:lpstr>
      <vt:lpstr>How Apache Hadoop Works – Name Node</vt:lpstr>
      <vt:lpstr>How Apache Hadoop Works – Data Node</vt:lpstr>
      <vt:lpstr>How Apache Hadoop</vt:lpstr>
      <vt:lpstr>Hadoop Distributed File System (HDFS)</vt:lpstr>
      <vt:lpstr>Hadoop Distributed File System (HDFS)</vt:lpstr>
      <vt:lpstr>How to use HDFS?</vt:lpstr>
      <vt:lpstr>PowerPoint Presentation</vt:lpstr>
      <vt:lpstr>The Hadoop Ecosystem</vt:lpstr>
      <vt:lpstr>The Hadoop Ecosystem</vt:lpstr>
      <vt:lpstr>The Hadoop Ecosystem</vt:lpstr>
      <vt:lpstr>The Hadoop Ecosystem</vt:lpstr>
      <vt:lpstr>The Hadoop Ecosystem</vt:lpstr>
      <vt:lpstr>The Hadoop Ecosystem</vt:lpstr>
      <vt:lpstr>The Hadoop Ecosystem</vt:lpstr>
      <vt:lpstr>The Hadoop Ecosystem</vt:lpstr>
      <vt:lpstr>The Hadoop Ecosystem</vt:lpstr>
      <vt:lpstr>The Hadoop Ecosystem</vt:lpstr>
      <vt:lpstr>PowerPoint Presentation</vt:lpstr>
      <vt:lpstr>Hbase Data Model and Versioning </vt:lpstr>
      <vt:lpstr>Hbase Data Model and Versioning </vt:lpstr>
      <vt:lpstr>PowerPoint Presentation</vt:lpstr>
      <vt:lpstr>Hbase CRUD Operations</vt:lpstr>
      <vt:lpstr>Hbase CRUD Operations</vt:lpstr>
      <vt:lpstr>Accessing Hbase</vt:lpstr>
      <vt:lpstr>External Data Storage</vt:lpstr>
      <vt:lpstr>Query Engines </vt:lpstr>
      <vt:lpstr>MapReduce: Additional Details</vt:lpstr>
      <vt:lpstr>PowerPoint Presentation</vt:lpstr>
      <vt:lpstr>MapReduce: Additional Details</vt:lpstr>
      <vt:lpstr>MapReduce: Additional Details</vt:lpstr>
      <vt:lpstr>MapReduce: Additional Details</vt:lpstr>
      <vt:lpstr>MapReduce: Additional Details</vt:lpstr>
      <vt:lpstr>Advantages of the Hadoop/MapReduce Technology</vt:lpstr>
      <vt:lpstr>Challenges of Big Data Technology</vt:lpstr>
      <vt:lpstr>Hadoop in Cloud Computing  </vt:lpstr>
      <vt:lpstr>Hadoop in Cloud Computing  </vt:lpstr>
      <vt:lpstr>Hadoop in Cloud Computing  </vt:lpstr>
      <vt:lpstr>LAB 1 – Part I </vt:lpstr>
      <vt:lpstr>LAB 1</vt:lpstr>
      <vt:lpstr>LAB 1</vt:lpstr>
      <vt:lpstr>LAB 1</vt:lpstr>
      <vt:lpstr>LAB 1</vt:lpstr>
      <vt:lpstr>LAB 1</vt:lpstr>
      <vt:lpstr>LAB 1 – Part II</vt:lpstr>
      <vt:lpstr>LAB 1 – Part II</vt:lpstr>
      <vt:lpstr>LAB 1 – Part II</vt:lpstr>
      <vt:lpstr>LAB 1 – Part II</vt:lpstr>
      <vt:lpstr>LAB 1 – Part II</vt:lpstr>
      <vt:lpstr>LAB 1 – Part II</vt:lpstr>
      <vt:lpstr>LAB 1 – Part II</vt:lpstr>
      <vt:lpstr>LAB 1 – Part II</vt:lpstr>
      <vt:lpstr>LAB 1 – Part II</vt:lpstr>
      <vt:lpstr>LAB 1 – Part II</vt:lpstr>
      <vt:lpstr>Sources 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SQL</dc:title>
  <dc:creator>Microsoft Office User</dc:creator>
  <cp:lastModifiedBy>Microsoft Office User</cp:lastModifiedBy>
  <cp:revision>800</cp:revision>
  <dcterms:created xsi:type="dcterms:W3CDTF">2018-08-27T00:58:12Z</dcterms:created>
  <dcterms:modified xsi:type="dcterms:W3CDTF">2019-03-28T15:26:04Z</dcterms:modified>
</cp:coreProperties>
</file>